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4" r:id="rId1"/>
    <p:sldMasterId id="2147483747" r:id="rId2"/>
  </p:sldMasterIdLst>
  <p:notesMasterIdLst>
    <p:notesMasterId r:id="rId10"/>
  </p:notesMasterIdLst>
  <p:handoutMasterIdLst>
    <p:handoutMasterId r:id="rId11"/>
  </p:handoutMasterIdLst>
  <p:sldIdLst>
    <p:sldId id="343" r:id="rId3"/>
    <p:sldId id="347" r:id="rId4"/>
    <p:sldId id="348" r:id="rId5"/>
    <p:sldId id="345" r:id="rId6"/>
    <p:sldId id="346" r:id="rId7"/>
    <p:sldId id="350" r:id="rId8"/>
    <p:sldId id="349" r:id="rId9"/>
  </p:sldIdLst>
  <p:sldSz cx="9144000" cy="5143500" type="screen16x9"/>
  <p:notesSz cx="7099300" cy="10234613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1"/>
      </a:buClr>
      <a:buFont typeface="Wingdings" pitchFamily="2" charset="2"/>
      <a:defRPr sz="2600" kern="1200">
        <a:solidFill>
          <a:schemeClr val="bg2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1"/>
      </a:buClr>
      <a:buFont typeface="Wingdings" pitchFamily="2" charset="2"/>
      <a:defRPr sz="2600" kern="1200">
        <a:solidFill>
          <a:schemeClr val="bg2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1"/>
      </a:buClr>
      <a:buFont typeface="Wingdings" pitchFamily="2" charset="2"/>
      <a:defRPr sz="2600" kern="1200">
        <a:solidFill>
          <a:schemeClr val="bg2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1"/>
      </a:buClr>
      <a:buFont typeface="Wingdings" pitchFamily="2" charset="2"/>
      <a:defRPr sz="2600" kern="1200">
        <a:solidFill>
          <a:schemeClr val="bg2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1"/>
      </a:buClr>
      <a:buFont typeface="Wingdings" pitchFamily="2" charset="2"/>
      <a:defRPr sz="2600" kern="1200">
        <a:solidFill>
          <a:schemeClr val="bg2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bg2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bg2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bg2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bg2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0">
          <p15:clr>
            <a:srgbClr val="A4A3A4"/>
          </p15:clr>
        </p15:guide>
        <p15:guide id="2" orient="horz" pos="849">
          <p15:clr>
            <a:srgbClr val="A4A3A4"/>
          </p15:clr>
        </p15:guide>
        <p15:guide id="3" pos="249">
          <p15:clr>
            <a:srgbClr val="A4A3A4"/>
          </p15:clr>
        </p15:guide>
        <p15:guide id="4" pos="4669">
          <p15:clr>
            <a:srgbClr val="A4A3A4"/>
          </p15:clr>
        </p15:guide>
        <p15:guide id="5" pos="26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Staak staak" initials="ASs" lastIdx="1" clrIdx="0"/>
  <p:cmAuthor id="1" name="Dagmar Rosenow" initials="Da Ro" lastIdx="6" clrIdx="1"/>
  <p:cmAuthor id="2" name="Maren Göhler goehler" initials="MGg" lastIdx="2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AADD"/>
    <a:srgbClr val="69217C"/>
    <a:srgbClr val="E6AE13"/>
    <a:srgbClr val="008877"/>
    <a:srgbClr val="A40228"/>
    <a:srgbClr val="88AE33"/>
    <a:srgbClr val="7A1A7E"/>
    <a:srgbClr val="FAB003"/>
    <a:srgbClr val="C00025"/>
    <a:srgbClr val="00A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8092" autoAdjust="0"/>
    <p:restoredTop sz="99421" autoAdjust="0"/>
  </p:normalViewPr>
  <p:slideViewPr>
    <p:cSldViewPr>
      <p:cViewPr>
        <p:scale>
          <a:sx n="100" d="100"/>
          <a:sy n="100" d="100"/>
        </p:scale>
        <p:origin x="744" y="804"/>
      </p:cViewPr>
      <p:guideLst>
        <p:guide orient="horz" pos="350"/>
        <p:guide orient="horz" pos="849"/>
        <p:guide pos="249"/>
        <p:guide pos="4669"/>
        <p:guide pos="26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2088" y="-12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56" tIns="47378" rIns="94756" bIns="47378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8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56" tIns="47378" rIns="94756" bIns="47378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3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56" tIns="47378" rIns="94756" bIns="47378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8" y="9722883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56" tIns="47378" rIns="94756" bIns="47378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E130E493-3515-42C4-87C9-40447D4930E9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084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56" tIns="47378" rIns="94756" bIns="47378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8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56" tIns="47378" rIns="94756" bIns="47378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3"/>
            <a:ext cx="5206154" cy="460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56" tIns="47378" rIns="94756" bIns="47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3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56" tIns="47378" rIns="94756" bIns="47378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8" y="9722883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56" tIns="47378" rIns="94756" bIns="47378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789C98DD-BBCF-4C9B-B80F-B80F6B26021C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626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prstClr val="black"/>
              </a:buClr>
            </a:pPr>
            <a:fld id="{789C98DD-BBCF-4C9B-B80F-B80F6B26021C}" type="slidenum">
              <a:rPr lang="en-GB" smtClean="0">
                <a:solidFill>
                  <a:srgbClr val="EEECE1"/>
                </a:solidFill>
              </a:rPr>
              <a:pPr>
                <a:buClr>
                  <a:prstClr val="black"/>
                </a:buClr>
              </a:pPr>
              <a:t>1</a:t>
            </a:fld>
            <a:endParaRPr lang="en-GB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406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prstClr val="black"/>
              </a:buClr>
            </a:pPr>
            <a:fld id="{789C98DD-BBCF-4C9B-B80F-B80F6B26021C}" type="slidenum">
              <a:rPr lang="en-GB" smtClean="0">
                <a:solidFill>
                  <a:srgbClr val="EEECE1"/>
                </a:solidFill>
              </a:rPr>
              <a:pPr>
                <a:buClr>
                  <a:prstClr val="black"/>
                </a:buClr>
              </a:pPr>
              <a:t>3</a:t>
            </a:fld>
            <a:endParaRPr lang="en-GB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02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prstClr val="black"/>
              </a:buClr>
            </a:pPr>
            <a:fld id="{789C98DD-BBCF-4C9B-B80F-B80F6B26021C}" type="slidenum">
              <a:rPr lang="en-GB" smtClean="0">
                <a:solidFill>
                  <a:srgbClr val="EEECE1"/>
                </a:solidFill>
              </a:rPr>
              <a:pPr>
                <a:buClr>
                  <a:prstClr val="black"/>
                </a:buClr>
              </a:pPr>
              <a:t>4</a:t>
            </a:fld>
            <a:endParaRPr lang="en-GB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406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prstClr val="black"/>
              </a:buClr>
            </a:pPr>
            <a:fld id="{789C98DD-BBCF-4C9B-B80F-B80F6B26021C}" type="slidenum">
              <a:rPr lang="en-GB" smtClean="0">
                <a:solidFill>
                  <a:srgbClr val="EEECE1"/>
                </a:solidFill>
              </a:rPr>
              <a:pPr>
                <a:buClr>
                  <a:prstClr val="black"/>
                </a:buClr>
              </a:pPr>
              <a:t>5</a:t>
            </a:fld>
            <a:endParaRPr lang="en-GB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327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prstClr val="black"/>
              </a:buClr>
            </a:pPr>
            <a:fld id="{789C98DD-BBCF-4C9B-B80F-B80F6B26021C}" type="slidenum">
              <a:rPr lang="en-GB" smtClean="0">
                <a:solidFill>
                  <a:srgbClr val="EEECE1"/>
                </a:solidFill>
              </a:rPr>
              <a:pPr>
                <a:buClr>
                  <a:prstClr val="black"/>
                </a:buClr>
              </a:pPr>
              <a:t>6</a:t>
            </a:fld>
            <a:endParaRPr lang="en-GB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671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prstClr val="black"/>
              </a:buClr>
            </a:pPr>
            <a:fld id="{789C98DD-BBCF-4C9B-B80F-B80F6B26021C}" type="slidenum">
              <a:rPr lang="en-GB" smtClean="0">
                <a:solidFill>
                  <a:srgbClr val="EEECE1"/>
                </a:solidFill>
              </a:rPr>
              <a:pPr>
                <a:buClr>
                  <a:prstClr val="black"/>
                </a:buClr>
              </a:pPr>
              <a:t>7</a:t>
            </a:fld>
            <a:endParaRPr lang="en-GB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561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Seite </a:t>
            </a:r>
            <a:fld id="{BB759E50-C36D-43C3-9949-D6891087730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14338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4844"/>
            <a:ext cx="9144000" cy="1438656"/>
          </a:xfrm>
          <a:prstGeom prst="rect">
            <a:avLst/>
          </a:prstGeom>
        </p:spPr>
      </p:pic>
      <p:sp>
        <p:nvSpPr>
          <p:cNvPr id="5132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3943350"/>
            <a:ext cx="5715000" cy="5143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smtClean="0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1" y="4514850"/>
            <a:ext cx="2663825" cy="2857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smtClean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11910"/>
            <a:ext cx="1456047" cy="78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0274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00000"/>
              </a:buClr>
            </a:pPr>
            <a:r>
              <a:rPr lang="en-GB" dirty="0" smtClean="0">
                <a:solidFill>
                  <a:srgbClr val="FFFFFF"/>
                </a:solidFill>
              </a:rPr>
              <a:t>Page </a:t>
            </a:r>
            <a:fld id="{F5E0C618-75FF-40AB-A6F5-234DB2B936CD}" type="slidenum">
              <a:rPr lang="en-GB" smtClean="0">
                <a:solidFill>
                  <a:srgbClr val="FFFFFF"/>
                </a:solidFill>
              </a:rPr>
              <a:pPr>
                <a:buClr>
                  <a:srgbClr val="000000"/>
                </a:buClr>
              </a:pPr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41489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428750"/>
            <a:ext cx="77724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Mastertextformat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4948238"/>
            <a:ext cx="1905000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Seite </a:t>
            </a:r>
            <a:fld id="{BB759E50-C36D-43C3-9949-D6891087730D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2" name="Rechteck 1"/>
          <p:cNvSpPr/>
          <p:nvPr/>
        </p:nvSpPr>
        <p:spPr bwMode="auto">
          <a:xfrm>
            <a:off x="6804248" y="4155926"/>
            <a:ext cx="2160240" cy="8640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de-DE" sz="26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1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cut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63500"/>
            <a:ext cx="9143999" cy="180000"/>
          </a:xfrm>
          <a:prstGeom prst="rect">
            <a:avLst/>
          </a:prstGeom>
        </p:spPr>
      </p:pic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95486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Mastertitelformat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11002"/>
            <a:ext cx="77724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Mastertextformat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4958680"/>
            <a:ext cx="1905000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pPr>
              <a:buClr>
                <a:srgbClr val="000000"/>
              </a:buClr>
            </a:pPr>
            <a:r>
              <a:rPr lang="en-GB" dirty="0" smtClean="0">
                <a:solidFill>
                  <a:srgbClr val="FFFFFF"/>
                </a:solidFill>
              </a:rPr>
              <a:t>Page </a:t>
            </a:r>
            <a:fld id="{BB759E50-C36D-43C3-9949-D6891087730D}" type="slidenum">
              <a:rPr lang="en-GB" smtClean="0">
                <a:solidFill>
                  <a:srgbClr val="FFFFFF"/>
                </a:solidFill>
              </a:rPr>
              <a:pPr>
                <a:buClr>
                  <a:srgbClr val="000000"/>
                </a:buClr>
              </a:pPr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423345"/>
            <a:ext cx="1275977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</p:sldLayoutIdLst>
  <p:transition>
    <p:cut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defRPr sz="2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85" y="744768"/>
            <a:ext cx="4679038" cy="4011910"/>
          </a:xfrm>
          <a:prstGeom prst="rect">
            <a:avLst/>
          </a:prstGeom>
        </p:spPr>
      </p:pic>
      <p:cxnSp>
        <p:nvCxnSpPr>
          <p:cNvPr id="19" name="Gerade Verbindung 18"/>
          <p:cNvCxnSpPr/>
          <p:nvPr/>
        </p:nvCxnSpPr>
        <p:spPr bwMode="auto">
          <a:xfrm>
            <a:off x="0" y="628620"/>
            <a:ext cx="9144000" cy="0"/>
          </a:xfrm>
          <a:prstGeom prst="line">
            <a:avLst/>
          </a:prstGeom>
          <a:noFill/>
          <a:ln w="38100" cap="flat" cmpd="sng" algn="ctr">
            <a:solidFill>
              <a:srgbClr val="44AAD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5" name="AutoShape 4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155575" y="-10207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8" name="AutoShape 8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460375" y="-7159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0" name="AutoShape 10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155575" y="-27955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1" name="AutoShape 12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307975" y="-26431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3" name="AutoShape 4" descr="Bildergebnis für research icon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2734636" y="1281494"/>
            <a:ext cx="537130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 bwMode="auto">
          <a:xfrm flipH="1" flipV="1">
            <a:off x="3271766" y="1570038"/>
            <a:ext cx="3061573" cy="72738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6529403" y="1755894"/>
            <a:ext cx="2051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b="1" dirty="0" smtClean="0">
                <a:solidFill>
                  <a:schemeClr val="tx1"/>
                </a:solidFill>
              </a:rPr>
              <a:t>Leipzig/Halle </a:t>
            </a:r>
            <a:r>
              <a:rPr lang="de-DE" sz="1400" b="1" dirty="0" err="1" smtClean="0">
                <a:solidFill>
                  <a:schemeClr val="tx1"/>
                </a:solidFill>
              </a:rPr>
              <a:t>airport</a:t>
            </a:r>
            <a:endParaRPr lang="de-DE" sz="1400" b="1" dirty="0" smtClean="0">
              <a:solidFill>
                <a:schemeClr val="tx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529403" y="2178259"/>
            <a:ext cx="2058996" cy="11449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Take train line S5X (track 1, direction: Zwickau Sachs </a:t>
            </a:r>
            <a:r>
              <a:rPr lang="en-US" sz="1200" dirty="0" err="1" smtClean="0">
                <a:solidFill>
                  <a:schemeClr val="tx1"/>
                </a:solidFill>
              </a:rPr>
              <a:t>Hbf</a:t>
            </a:r>
            <a:r>
              <a:rPr lang="en-US" sz="1200" dirty="0" smtClean="0">
                <a:solidFill>
                  <a:schemeClr val="tx1"/>
                </a:solidFill>
              </a:rPr>
              <a:t>) and exit at main station.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From there it is only a 9-minutes walk to the hotel Motel One Leipzig Post</a:t>
            </a:r>
            <a:endParaRPr lang="de-DE" sz="1200" dirty="0" err="1" smtClean="0">
              <a:solidFill>
                <a:schemeClr val="tx1"/>
              </a:solidFill>
            </a:endParaRPr>
          </a:p>
        </p:txBody>
      </p:sp>
      <p:sp>
        <p:nvSpPr>
          <p:cNvPr id="20" name="Rectangle 4"/>
          <p:cNvSpPr txBox="1">
            <a:spLocks noChangeArrowheads="1"/>
          </p:cNvSpPr>
          <p:nvPr/>
        </p:nvSpPr>
        <p:spPr bwMode="auto">
          <a:xfrm>
            <a:off x="255588" y="51470"/>
            <a:ext cx="81327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GB" sz="2000" kern="0" dirty="0" smtClean="0">
                <a:solidFill>
                  <a:srgbClr val="44AADD"/>
                </a:solidFill>
                <a:ea typeface="ＭＳ Ｐゴシック" pitchFamily="34" charset="-128"/>
              </a:rPr>
              <a:t>How to get to the hotel from Leipzig/Halle airport</a:t>
            </a:r>
            <a:endParaRPr lang="en-GB" sz="2000" kern="0" dirty="0">
              <a:solidFill>
                <a:srgbClr val="44AADD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739095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srgbClr val="000000"/>
              </a:buClr>
            </a:pPr>
            <a:r>
              <a:rPr lang="en-GB" smtClean="0">
                <a:solidFill>
                  <a:srgbClr val="FFFFFF"/>
                </a:solidFill>
              </a:rPr>
              <a:t>Page </a:t>
            </a:r>
            <a:fld id="{F5E0C618-75FF-40AB-A6F5-234DB2B936CD}" type="slidenum">
              <a:rPr lang="en-GB" smtClean="0">
                <a:solidFill>
                  <a:srgbClr val="FFFFFF"/>
                </a:solidFill>
              </a:rPr>
              <a:pPr>
                <a:buClr>
                  <a:srgbClr val="000000"/>
                </a:buClr>
              </a:pPr>
              <a:t>2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661070"/>
            <a:ext cx="4231856" cy="4293635"/>
          </a:xfrm>
          <a:prstGeom prst="rect">
            <a:avLst/>
          </a:prstGeom>
        </p:spPr>
      </p:pic>
      <p:cxnSp>
        <p:nvCxnSpPr>
          <p:cNvPr id="4" name="Gerade Verbindung 18"/>
          <p:cNvCxnSpPr/>
          <p:nvPr/>
        </p:nvCxnSpPr>
        <p:spPr bwMode="auto">
          <a:xfrm>
            <a:off x="0" y="628620"/>
            <a:ext cx="9144000" cy="0"/>
          </a:xfrm>
          <a:prstGeom prst="line">
            <a:avLst/>
          </a:prstGeom>
          <a:noFill/>
          <a:ln w="38100" cap="flat" cmpd="sng" algn="ctr">
            <a:solidFill>
              <a:srgbClr val="44AAD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6" name="Textfeld 5"/>
          <p:cNvSpPr txBox="1"/>
          <p:nvPr/>
        </p:nvSpPr>
        <p:spPr>
          <a:xfrm>
            <a:off x="477465" y="1635646"/>
            <a:ext cx="2339467" cy="9048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b="1" dirty="0" smtClean="0">
                <a:solidFill>
                  <a:schemeClr val="tx1"/>
                </a:solidFill>
              </a:rPr>
              <a:t>Hotel „Motel </a:t>
            </a:r>
            <a:r>
              <a:rPr lang="de-DE" sz="1400" b="1" dirty="0" err="1">
                <a:solidFill>
                  <a:schemeClr val="tx1"/>
                </a:solidFill>
              </a:rPr>
              <a:t>One</a:t>
            </a:r>
            <a:r>
              <a:rPr lang="de-DE" sz="1400" b="1" dirty="0">
                <a:solidFill>
                  <a:schemeClr val="tx1"/>
                </a:solidFill>
              </a:rPr>
              <a:t> Leipzig </a:t>
            </a:r>
            <a:r>
              <a:rPr lang="de-DE" sz="1400" b="1" dirty="0" smtClean="0">
                <a:solidFill>
                  <a:schemeClr val="tx1"/>
                </a:solidFill>
              </a:rPr>
              <a:t>Post“</a:t>
            </a:r>
          </a:p>
          <a:p>
            <a:r>
              <a:rPr lang="de-DE" sz="1400" dirty="0" err="1" smtClean="0">
                <a:solidFill>
                  <a:schemeClr val="tx1"/>
                </a:solidFill>
              </a:rPr>
              <a:t>Grimmaischer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>
                <a:solidFill>
                  <a:schemeClr val="tx1"/>
                </a:solidFill>
              </a:rPr>
              <a:t>Steinweg 1, 04103 Leipzig</a:t>
            </a:r>
            <a:endParaRPr lang="de-DE" sz="1400" dirty="0" smtClean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109864" y="4405401"/>
            <a:ext cx="1008112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 bwMode="auto">
          <a:xfrm>
            <a:off x="2286000" y="3219822"/>
            <a:ext cx="2823864" cy="136815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feld 11"/>
          <p:cNvSpPr txBox="1"/>
          <p:nvPr/>
        </p:nvSpPr>
        <p:spPr>
          <a:xfrm>
            <a:off x="477465" y="2611309"/>
            <a:ext cx="162486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I</a:t>
            </a:r>
            <a:r>
              <a:rPr lang="en-US" sz="1200" dirty="0" smtClean="0">
                <a:solidFill>
                  <a:schemeClr val="tx1"/>
                </a:solidFill>
              </a:rPr>
              <a:t>t is a 9 minutes walk from the main station to Motel One.</a:t>
            </a:r>
            <a:endParaRPr lang="de-DE" sz="1200" dirty="0" err="1" smtClean="0">
              <a:solidFill>
                <a:schemeClr val="tx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79195" y="838028"/>
            <a:ext cx="2051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b="1" dirty="0" smtClean="0">
                <a:solidFill>
                  <a:schemeClr val="tx1"/>
                </a:solidFill>
              </a:rPr>
              <a:t>Main </a:t>
            </a:r>
            <a:r>
              <a:rPr lang="de-DE" sz="1400" b="1" dirty="0" err="1" smtClean="0">
                <a:solidFill>
                  <a:schemeClr val="tx1"/>
                </a:solidFill>
              </a:rPr>
              <a:t>station</a:t>
            </a:r>
            <a:endParaRPr lang="de-DE" sz="1400" b="1" dirty="0" smtClean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4427984" y="885670"/>
            <a:ext cx="1008112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 bwMode="auto">
          <a:xfrm>
            <a:off x="1763688" y="956333"/>
            <a:ext cx="2664296" cy="11191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255588" y="51470"/>
            <a:ext cx="813276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GB" sz="2000" kern="0" dirty="0" smtClean="0">
                <a:solidFill>
                  <a:srgbClr val="44AADD"/>
                </a:solidFill>
                <a:ea typeface="ＭＳ Ｐゴシック" pitchFamily="34" charset="-128"/>
              </a:rPr>
              <a:t>How to get to </a:t>
            </a:r>
            <a:r>
              <a:rPr lang="en-GB" sz="2000" kern="0" dirty="0">
                <a:solidFill>
                  <a:srgbClr val="44AADD"/>
                </a:solidFill>
                <a:ea typeface="ＭＳ Ｐゴシック" pitchFamily="34" charset="-128"/>
              </a:rPr>
              <a:t>h</a:t>
            </a:r>
            <a:r>
              <a:rPr lang="en-GB" sz="2000" kern="0" dirty="0" smtClean="0">
                <a:solidFill>
                  <a:srgbClr val="44AADD"/>
                </a:solidFill>
                <a:ea typeface="ＭＳ Ｐゴシック" pitchFamily="34" charset="-128"/>
              </a:rPr>
              <a:t>otel Motel One Leipzig Post from main station</a:t>
            </a:r>
            <a:endParaRPr lang="en-GB" sz="2000" kern="0" dirty="0">
              <a:solidFill>
                <a:srgbClr val="44AADD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2668493"/>
      </p:ext>
    </p:extLst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Gerade Verbindung 18"/>
          <p:cNvCxnSpPr/>
          <p:nvPr/>
        </p:nvCxnSpPr>
        <p:spPr bwMode="auto">
          <a:xfrm>
            <a:off x="0" y="628620"/>
            <a:ext cx="9144000" cy="0"/>
          </a:xfrm>
          <a:prstGeom prst="line">
            <a:avLst/>
          </a:prstGeom>
          <a:noFill/>
          <a:ln w="38100" cap="flat" cmpd="sng" algn="ctr">
            <a:solidFill>
              <a:srgbClr val="44AAD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5" name="AutoShape 4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155575" y="-10207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8" name="AutoShape 8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460375" y="-7159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0" name="AutoShape 10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155575" y="-27955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1" name="AutoShape 12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307975" y="-26431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3" name="AutoShape 4" descr="Bildergebnis für research icon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97" y="446975"/>
            <a:ext cx="5466874" cy="4501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Ellipse 13"/>
          <p:cNvSpPr/>
          <p:nvPr/>
        </p:nvSpPr>
        <p:spPr>
          <a:xfrm>
            <a:off x="1547664" y="2643758"/>
            <a:ext cx="1008112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 bwMode="auto">
          <a:xfrm flipH="1">
            <a:off x="2593976" y="2178259"/>
            <a:ext cx="3778224" cy="645519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6553013" y="1567870"/>
            <a:ext cx="205143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b="1" dirty="0" err="1" smtClean="0">
                <a:solidFill>
                  <a:schemeClr val="tx1"/>
                </a:solidFill>
              </a:rPr>
              <a:t>tram</a:t>
            </a:r>
            <a:r>
              <a:rPr lang="de-DE" sz="1400" b="1" dirty="0" smtClean="0">
                <a:solidFill>
                  <a:schemeClr val="tx1"/>
                </a:solidFill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</a:rPr>
              <a:t>station</a:t>
            </a:r>
            <a:r>
              <a:rPr lang="de-DE" sz="1400" b="1" dirty="0">
                <a:solidFill>
                  <a:schemeClr val="tx1"/>
                </a:solidFill>
              </a:rPr>
              <a:t> </a:t>
            </a:r>
            <a:r>
              <a:rPr lang="de-DE" sz="1400" b="1" dirty="0" smtClean="0">
                <a:solidFill>
                  <a:schemeClr val="tx1"/>
                </a:solidFill>
              </a:rPr>
              <a:t>„Hauptbahnhof“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529403" y="2178259"/>
            <a:ext cx="2058996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T</a:t>
            </a:r>
            <a:r>
              <a:rPr lang="en-US" sz="1200" dirty="0" smtClean="0">
                <a:solidFill>
                  <a:schemeClr val="tx1"/>
                </a:solidFill>
              </a:rPr>
              <a:t>ake </a:t>
            </a:r>
            <a:r>
              <a:rPr lang="en-US" sz="1200" dirty="0">
                <a:solidFill>
                  <a:schemeClr val="tx1"/>
                </a:solidFill>
              </a:rPr>
              <a:t>tram line 3 (track 2, direction: </a:t>
            </a:r>
            <a:r>
              <a:rPr lang="en-US" sz="1200" dirty="0" err="1" smtClean="0">
                <a:solidFill>
                  <a:schemeClr val="tx1"/>
                </a:solidFill>
              </a:rPr>
              <a:t>Taucha</a:t>
            </a:r>
            <a:r>
              <a:rPr lang="en-US" sz="1200" dirty="0" smtClean="0">
                <a:solidFill>
                  <a:schemeClr val="tx1"/>
                </a:solidFill>
              </a:rPr>
              <a:t>) and </a:t>
            </a:r>
            <a:r>
              <a:rPr lang="en-US" sz="1200" dirty="0">
                <a:solidFill>
                  <a:schemeClr val="tx1"/>
                </a:solidFill>
              </a:rPr>
              <a:t>exit after about 13 min at station "</a:t>
            </a:r>
            <a:r>
              <a:rPr lang="en-US" sz="1200" dirty="0" err="1">
                <a:solidFill>
                  <a:schemeClr val="tx1"/>
                </a:solidFill>
              </a:rPr>
              <a:t>Permoser</a:t>
            </a:r>
            <a:r>
              <a:rPr lang="en-US" sz="1200" dirty="0">
                <a:solidFill>
                  <a:schemeClr val="tx1"/>
                </a:solidFill>
              </a:rPr>
              <a:t>-/</a:t>
            </a:r>
            <a:r>
              <a:rPr lang="en-US" sz="1200" dirty="0" err="1">
                <a:solidFill>
                  <a:schemeClr val="tx1"/>
                </a:solidFill>
              </a:rPr>
              <a:t>Torgauer</a:t>
            </a:r>
            <a:r>
              <a:rPr lang="en-US" sz="1200" dirty="0">
                <a:solidFill>
                  <a:schemeClr val="tx1"/>
                </a:solidFill>
              </a:rPr>
              <a:t> Str</a:t>
            </a:r>
            <a:r>
              <a:rPr lang="en-US" sz="1200" dirty="0" smtClean="0">
                <a:solidFill>
                  <a:schemeClr val="tx1"/>
                </a:solidFill>
              </a:rPr>
              <a:t>.“.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From </a:t>
            </a:r>
            <a:r>
              <a:rPr lang="en-US" sz="1200" dirty="0">
                <a:solidFill>
                  <a:schemeClr val="tx1"/>
                </a:solidFill>
              </a:rPr>
              <a:t>there it is only a five-minutes walk to </a:t>
            </a:r>
            <a:r>
              <a:rPr lang="en-US" sz="1200" dirty="0" smtClean="0">
                <a:solidFill>
                  <a:schemeClr val="tx1"/>
                </a:solidFill>
              </a:rPr>
              <a:t>the main entrance of the scientific park.</a:t>
            </a:r>
            <a:endParaRPr lang="de-DE" sz="1200" dirty="0" err="1" smtClean="0">
              <a:solidFill>
                <a:schemeClr val="tx1"/>
              </a:solidFill>
            </a:endParaRPr>
          </a:p>
        </p:txBody>
      </p:sp>
      <p:sp>
        <p:nvSpPr>
          <p:cNvPr id="20" name="Rectangle 4"/>
          <p:cNvSpPr txBox="1">
            <a:spLocks noChangeArrowheads="1"/>
          </p:cNvSpPr>
          <p:nvPr/>
        </p:nvSpPr>
        <p:spPr bwMode="auto">
          <a:xfrm>
            <a:off x="255588" y="51470"/>
            <a:ext cx="81327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GB" sz="2000" kern="0" dirty="0" smtClean="0">
                <a:solidFill>
                  <a:srgbClr val="44AADD"/>
                </a:solidFill>
                <a:ea typeface="ＭＳ Ｐゴシック" pitchFamily="34" charset="-128"/>
              </a:rPr>
              <a:t>How to get to UFZ by tram from main station</a:t>
            </a:r>
            <a:endParaRPr lang="en-GB" sz="2000" kern="0" dirty="0">
              <a:solidFill>
                <a:srgbClr val="44AADD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843663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155575" y="-10207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7" name="AutoShape 6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307975" y="-8683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0" name="AutoShape 10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155575" y="-27955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1" name="AutoShape 12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307975" y="-26431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3" name="AutoShape 4" descr="Bildergebnis für research icon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cxnSp>
        <p:nvCxnSpPr>
          <p:cNvPr id="16" name="Gerade Verbindung 15"/>
          <p:cNvCxnSpPr/>
          <p:nvPr/>
        </p:nvCxnSpPr>
        <p:spPr bwMode="auto">
          <a:xfrm>
            <a:off x="0" y="628620"/>
            <a:ext cx="9144000" cy="0"/>
          </a:xfrm>
          <a:prstGeom prst="line">
            <a:avLst/>
          </a:prstGeom>
          <a:noFill/>
          <a:ln w="38100" cap="flat" cmpd="sng" algn="ctr">
            <a:solidFill>
              <a:srgbClr val="44AAD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255588" y="51470"/>
            <a:ext cx="81327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GB" sz="2000" kern="0" dirty="0" smtClean="0">
                <a:solidFill>
                  <a:srgbClr val="44AADD"/>
                </a:solidFill>
                <a:ea typeface="ＭＳ Ｐゴシック" pitchFamily="34" charset="-128"/>
              </a:rPr>
              <a:t>How to get to UFZ by tram from main station</a:t>
            </a:r>
            <a:endParaRPr lang="en-GB" sz="2000" kern="0" dirty="0">
              <a:solidFill>
                <a:srgbClr val="44AADD"/>
              </a:solidFill>
              <a:ea typeface="ＭＳ Ｐゴシック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500578"/>
            <a:ext cx="6650736" cy="447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4793729" y="4335946"/>
            <a:ext cx="720080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 bwMode="auto">
          <a:xfrm flipH="1">
            <a:off x="5513809" y="3380065"/>
            <a:ext cx="1506463" cy="110273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9" name="Textfeld 8"/>
          <p:cNvSpPr txBox="1"/>
          <p:nvPr/>
        </p:nvSpPr>
        <p:spPr>
          <a:xfrm>
            <a:off x="7051675" y="2672179"/>
            <a:ext cx="204761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dirty="0" err="1" smtClean="0">
                <a:solidFill>
                  <a:schemeClr val="tx1"/>
                </a:solidFill>
              </a:rPr>
              <a:t>main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entrance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600" b="1" dirty="0" smtClean="0">
                <a:solidFill>
                  <a:schemeClr val="tx1"/>
                </a:solidFill>
              </a:rPr>
              <a:t>Wissenschaftspark / UFZ</a:t>
            </a:r>
          </a:p>
        </p:txBody>
      </p:sp>
      <p:sp>
        <p:nvSpPr>
          <p:cNvPr id="20" name="Ellipse 19"/>
          <p:cNvSpPr/>
          <p:nvPr/>
        </p:nvSpPr>
        <p:spPr>
          <a:xfrm>
            <a:off x="1271811" y="4745873"/>
            <a:ext cx="305222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21" name="Gerade Verbindung mit Pfeil 20"/>
          <p:cNvCxnSpPr/>
          <p:nvPr/>
        </p:nvCxnSpPr>
        <p:spPr bwMode="auto">
          <a:xfrm flipH="1">
            <a:off x="1527175" y="3033713"/>
            <a:ext cx="1316633" cy="176488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24" name="Textfeld 23"/>
          <p:cNvSpPr txBox="1"/>
          <p:nvPr/>
        </p:nvSpPr>
        <p:spPr>
          <a:xfrm>
            <a:off x="2472722" y="2456735"/>
            <a:ext cx="23210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b="1" dirty="0" err="1" smtClean="0">
                <a:solidFill>
                  <a:schemeClr val="tx1"/>
                </a:solidFill>
              </a:rPr>
              <a:t>tram</a:t>
            </a:r>
            <a:r>
              <a:rPr lang="de-DE" sz="1400" b="1" dirty="0" smtClean="0">
                <a:solidFill>
                  <a:schemeClr val="tx1"/>
                </a:solidFill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</a:rPr>
              <a:t>station</a:t>
            </a:r>
            <a:r>
              <a:rPr lang="de-DE" sz="1400" b="1" dirty="0">
                <a:solidFill>
                  <a:schemeClr val="tx1"/>
                </a:solidFill>
              </a:rPr>
              <a:t> „</a:t>
            </a:r>
            <a:r>
              <a:rPr lang="de-DE" sz="1400" b="1" dirty="0" err="1">
                <a:solidFill>
                  <a:schemeClr val="tx1"/>
                </a:solidFill>
              </a:rPr>
              <a:t>Permoser</a:t>
            </a:r>
            <a:r>
              <a:rPr lang="de-DE" sz="1400" b="1" dirty="0">
                <a:solidFill>
                  <a:schemeClr val="tx1"/>
                </a:solidFill>
              </a:rPr>
              <a:t>-/Torgauer Str. “ </a:t>
            </a:r>
            <a:endParaRPr lang="de-DE" sz="1400" b="1" dirty="0" smtClean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3707904" y="3886764"/>
            <a:ext cx="307313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19" name="Gerade Verbindung mit Pfeil 18"/>
          <p:cNvCxnSpPr>
            <a:endCxn id="18" idx="7"/>
          </p:cNvCxnSpPr>
          <p:nvPr/>
        </p:nvCxnSpPr>
        <p:spPr bwMode="auto">
          <a:xfrm flipH="1">
            <a:off x="3970212" y="1728305"/>
            <a:ext cx="3233863" cy="221118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22" name="Textfeld 21"/>
          <p:cNvSpPr txBox="1"/>
          <p:nvPr/>
        </p:nvSpPr>
        <p:spPr>
          <a:xfrm>
            <a:off x="7020272" y="915566"/>
            <a:ext cx="152134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dirty="0" err="1" smtClean="0">
                <a:solidFill>
                  <a:schemeClr val="tx1"/>
                </a:solidFill>
              </a:rPr>
              <a:t>Entrance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to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room</a:t>
            </a:r>
            <a:r>
              <a:rPr lang="de-DE" sz="1400" dirty="0" smtClean="0">
                <a:solidFill>
                  <a:schemeClr val="tx1"/>
                </a:solidFill>
              </a:rPr>
              <a:t> 254, 2nd </a:t>
            </a:r>
            <a:r>
              <a:rPr lang="de-DE" sz="1400" dirty="0" err="1" smtClean="0">
                <a:solidFill>
                  <a:schemeClr val="tx1"/>
                </a:solidFill>
              </a:rPr>
              <a:t>floor</a:t>
            </a:r>
            <a:r>
              <a:rPr lang="de-DE" sz="1400" dirty="0" smtClean="0">
                <a:solidFill>
                  <a:schemeClr val="tx1"/>
                </a:solidFill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</a:rPr>
              <a:t>building</a:t>
            </a:r>
            <a:r>
              <a:rPr lang="de-DE" sz="1400" dirty="0" smtClean="0">
                <a:solidFill>
                  <a:schemeClr val="tx1"/>
                </a:solidFill>
              </a:rPr>
              <a:t> 1.0 (VTS)</a:t>
            </a:r>
            <a:endParaRPr lang="de-DE" sz="1000" dirty="0" smtClean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051675" y="3459975"/>
            <a:ext cx="162486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I</a:t>
            </a:r>
            <a:r>
              <a:rPr lang="en-US" sz="1200" dirty="0" smtClean="0">
                <a:solidFill>
                  <a:schemeClr val="tx1"/>
                </a:solidFill>
              </a:rPr>
              <a:t>t takes about 2 min to get from the main entrance to building 4.0 and 4 min to building 1.0.</a:t>
            </a:r>
            <a:endParaRPr lang="de-DE" sz="12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10752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155575" y="-10207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7" name="AutoShape 6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307975" y="-8683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8" name="AutoShape 8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460375" y="-7159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0" name="AutoShape 10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155575" y="-27955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1" name="AutoShape 12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307975" y="-26431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3" name="AutoShape 4" descr="Bildergebnis für research icon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cxnSp>
        <p:nvCxnSpPr>
          <p:cNvPr id="16" name="Gerade Verbindung 15"/>
          <p:cNvCxnSpPr/>
          <p:nvPr/>
        </p:nvCxnSpPr>
        <p:spPr bwMode="auto">
          <a:xfrm>
            <a:off x="0" y="628620"/>
            <a:ext cx="9144000" cy="0"/>
          </a:xfrm>
          <a:prstGeom prst="line">
            <a:avLst/>
          </a:prstGeom>
          <a:noFill/>
          <a:ln w="38100" cap="flat" cmpd="sng" algn="ctr">
            <a:solidFill>
              <a:srgbClr val="44AAD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255588" y="51470"/>
            <a:ext cx="81327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GB"/>
            </a:defPPr>
            <a:lvl1pPr eaLnBrk="0" hangingPunct="0">
              <a:spcBef>
                <a:spcPct val="0"/>
              </a:spcBef>
              <a:buClrTx/>
              <a:buFontTx/>
              <a:buNone/>
              <a:defRPr sz="2400" b="1" kern="0">
                <a:solidFill>
                  <a:srgbClr val="44AADD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GB" sz="2000" dirty="0"/>
              <a:t>How to get to </a:t>
            </a:r>
            <a:r>
              <a:rPr lang="en-GB" sz="2000" dirty="0" smtClean="0"/>
              <a:t>Leipzig/Halle airport by train from main station</a:t>
            </a:r>
            <a:endParaRPr lang="en-GB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97" y="446975"/>
            <a:ext cx="5466874" cy="4501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Ellipse 13"/>
          <p:cNvSpPr/>
          <p:nvPr/>
        </p:nvSpPr>
        <p:spPr>
          <a:xfrm>
            <a:off x="1374775" y="2119495"/>
            <a:ext cx="617116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 bwMode="auto">
          <a:xfrm flipH="1">
            <a:off x="1991891" y="2248812"/>
            <a:ext cx="4265530" cy="5070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6553013" y="2033369"/>
            <a:ext cx="233946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f</a:t>
            </a:r>
            <a:r>
              <a:rPr lang="de-DE" sz="1400" dirty="0" err="1" smtClean="0">
                <a:solidFill>
                  <a:schemeClr val="tx1"/>
                </a:solidFill>
              </a:rPr>
              <a:t>rom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tram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station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smtClean="0">
                <a:solidFill>
                  <a:schemeClr val="tx1"/>
                </a:solidFill>
              </a:rPr>
              <a:t>„Hauptbahnhof“ </a:t>
            </a:r>
            <a:r>
              <a:rPr lang="de-DE" sz="1400" dirty="0" err="1" smtClean="0">
                <a:solidFill>
                  <a:schemeClr val="tx1"/>
                </a:solidFill>
              </a:rPr>
              <a:t>to</a:t>
            </a:r>
            <a:r>
              <a:rPr lang="de-DE" sz="1400" dirty="0" smtClean="0">
                <a:solidFill>
                  <a:schemeClr val="tx1"/>
                </a:solidFill>
              </a:rPr>
              <a:t> „HBF tief“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529403" y="2643758"/>
            <a:ext cx="2058996" cy="1735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G</a:t>
            </a:r>
            <a:r>
              <a:rPr lang="en-US" sz="1200" dirty="0" smtClean="0">
                <a:solidFill>
                  <a:schemeClr val="tx1"/>
                </a:solidFill>
              </a:rPr>
              <a:t>o to the staircases at the end of the tram tracks.</a:t>
            </a:r>
          </a:p>
          <a:p>
            <a:r>
              <a:rPr lang="en-US" sz="1200" dirty="0">
                <a:solidFill>
                  <a:schemeClr val="tx1"/>
                </a:solidFill>
                <a:sym typeface="Wingdings" panose="05000000000000000000" pitchFamily="2" charset="2"/>
              </a:rPr>
              <a:t>T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hey will lead you to “HBF </a:t>
            </a:r>
            <a:r>
              <a:rPr lang="en-US" sz="12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tief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” which is the underground train station.</a:t>
            </a:r>
          </a:p>
          <a:p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Take train line S5X track 2 (direction: Halle (Saale) </a:t>
            </a:r>
            <a:r>
              <a:rPr lang="en-US" sz="12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Hbf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) and exit at “Leipzig/Halle </a:t>
            </a:r>
            <a:r>
              <a:rPr lang="en-US" sz="12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Flughafen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”.</a:t>
            </a:r>
            <a:endParaRPr lang="de-DE" sz="12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47263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7770" y="781020"/>
            <a:ext cx="2889286" cy="2405093"/>
          </a:xfrm>
          <a:prstGeom prst="rect">
            <a:avLst/>
          </a:prstGeom>
        </p:spPr>
      </p:pic>
      <p:sp>
        <p:nvSpPr>
          <p:cNvPr id="5" name="AutoShape 4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155575" y="-10207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7" name="AutoShape 6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307975" y="-8683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8" name="AutoShape 8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460375" y="-7159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0" name="AutoShape 10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155575" y="-27955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1" name="AutoShape 12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307975" y="-26431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3" name="AutoShape 4" descr="Bildergebnis für research icon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cxnSp>
        <p:nvCxnSpPr>
          <p:cNvPr id="16" name="Gerade Verbindung 15"/>
          <p:cNvCxnSpPr/>
          <p:nvPr/>
        </p:nvCxnSpPr>
        <p:spPr bwMode="auto">
          <a:xfrm>
            <a:off x="0" y="628620"/>
            <a:ext cx="9144000" cy="0"/>
          </a:xfrm>
          <a:prstGeom prst="line">
            <a:avLst/>
          </a:prstGeom>
          <a:noFill/>
          <a:ln w="38100" cap="flat" cmpd="sng" algn="ctr">
            <a:solidFill>
              <a:srgbClr val="44AAD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255588" y="51470"/>
            <a:ext cx="81327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GB"/>
            </a:defPPr>
            <a:lvl1pPr eaLnBrk="0" hangingPunct="0">
              <a:spcBef>
                <a:spcPct val="0"/>
              </a:spcBef>
              <a:buClrTx/>
              <a:buFontTx/>
              <a:buNone/>
              <a:defRPr sz="2400" b="1" kern="0">
                <a:solidFill>
                  <a:srgbClr val="44AADD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GB" sz="2000" dirty="0"/>
              <a:t>How to get </a:t>
            </a:r>
            <a:r>
              <a:rPr lang="en-GB" sz="2000" dirty="0" smtClean="0"/>
              <a:t>from UFZ to restaurant OSKAR | dinner on 7 Nov 2019 </a:t>
            </a:r>
            <a:endParaRPr lang="en-GB" sz="2000" dirty="0"/>
          </a:p>
        </p:txBody>
      </p:sp>
      <p:sp>
        <p:nvSpPr>
          <p:cNvPr id="14" name="Ellipse 13"/>
          <p:cNvSpPr/>
          <p:nvPr/>
        </p:nvSpPr>
        <p:spPr>
          <a:xfrm>
            <a:off x="6200687" y="2571750"/>
            <a:ext cx="617116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 bwMode="auto">
          <a:xfrm flipV="1">
            <a:off x="6289675" y="2931790"/>
            <a:ext cx="200534" cy="107512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6003676" y="4006915"/>
            <a:ext cx="2602805" cy="4370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b="1" dirty="0">
                <a:solidFill>
                  <a:schemeClr val="tx1"/>
                </a:solidFill>
              </a:rPr>
              <a:t>O</a:t>
            </a:r>
            <a:r>
              <a:rPr lang="sv-SE" sz="1400" b="1" dirty="0" smtClean="0">
                <a:solidFill>
                  <a:schemeClr val="tx1"/>
                </a:solidFill>
              </a:rPr>
              <a:t>SKAR | Bar and Restaurant</a:t>
            </a:r>
          </a:p>
          <a:p>
            <a:r>
              <a:rPr lang="sv-SE" sz="1200" dirty="0" smtClean="0">
                <a:solidFill>
                  <a:schemeClr val="tx1"/>
                </a:solidFill>
              </a:rPr>
              <a:t>Harkortstraße </a:t>
            </a:r>
            <a:r>
              <a:rPr lang="sv-SE" sz="1200" dirty="0">
                <a:solidFill>
                  <a:schemeClr val="tx1"/>
                </a:solidFill>
              </a:rPr>
              <a:t>21, 04107 Leipzig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7884368" y="758639"/>
            <a:ext cx="864096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22" name="Gerade Verbindung mit Pfeil 21"/>
          <p:cNvCxnSpPr/>
          <p:nvPr/>
        </p:nvCxnSpPr>
        <p:spPr bwMode="auto">
          <a:xfrm flipV="1">
            <a:off x="7002188" y="1118679"/>
            <a:ext cx="1171702" cy="238917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feld 24"/>
          <p:cNvSpPr txBox="1"/>
          <p:nvPr/>
        </p:nvSpPr>
        <p:spPr>
          <a:xfrm>
            <a:off x="6577707" y="3579862"/>
            <a:ext cx="23867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b="1" dirty="0" smtClean="0">
                <a:solidFill>
                  <a:schemeClr val="tx1"/>
                </a:solidFill>
              </a:rPr>
              <a:t>Tram </a:t>
            </a:r>
            <a:r>
              <a:rPr lang="de-DE" sz="1400" b="1" dirty="0" err="1" smtClean="0">
                <a:solidFill>
                  <a:schemeClr val="tx1"/>
                </a:solidFill>
              </a:rPr>
              <a:t>station</a:t>
            </a:r>
            <a:r>
              <a:rPr lang="de-DE" sz="1400" b="1" dirty="0" smtClean="0">
                <a:solidFill>
                  <a:schemeClr val="tx1"/>
                </a:solidFill>
              </a:rPr>
              <a:t> „Münzgasse“</a:t>
            </a:r>
            <a:endParaRPr lang="sv-SE" sz="1400" b="1" dirty="0" smtClean="0">
              <a:solidFill>
                <a:schemeClr val="tx1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85" y="870536"/>
            <a:ext cx="5262632" cy="343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1817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7" y="716683"/>
            <a:ext cx="4704260" cy="4083918"/>
          </a:xfrm>
          <a:prstGeom prst="rect">
            <a:avLst/>
          </a:prstGeom>
        </p:spPr>
      </p:pic>
      <p:sp>
        <p:nvSpPr>
          <p:cNvPr id="5" name="AutoShape 4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155575" y="-10207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7" name="AutoShape 6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307975" y="-8683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8" name="AutoShape 8" descr="International delivery business symbol of world grid with an arrow around free icon"/>
          <p:cNvSpPr>
            <a:spLocks noChangeAspect="1" noChangeArrowheads="1"/>
          </p:cNvSpPr>
          <p:nvPr/>
        </p:nvSpPr>
        <p:spPr bwMode="auto">
          <a:xfrm>
            <a:off x="460375" y="-7159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0" name="AutoShape 10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155575" y="-27955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1" name="AutoShape 12" descr="Bildergebnis für international affairs icon"/>
          <p:cNvSpPr>
            <a:spLocks noChangeAspect="1" noChangeArrowheads="1"/>
          </p:cNvSpPr>
          <p:nvPr/>
        </p:nvSpPr>
        <p:spPr bwMode="auto">
          <a:xfrm>
            <a:off x="307975" y="-2643188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sp>
        <p:nvSpPr>
          <p:cNvPr id="13" name="AutoShape 4" descr="Bildergebnis für research icon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</a:pPr>
            <a:endParaRPr lang="de-DE">
              <a:solidFill>
                <a:srgbClr val="808080"/>
              </a:solidFill>
            </a:endParaRPr>
          </a:p>
        </p:txBody>
      </p:sp>
      <p:cxnSp>
        <p:nvCxnSpPr>
          <p:cNvPr id="16" name="Gerade Verbindung 15"/>
          <p:cNvCxnSpPr/>
          <p:nvPr/>
        </p:nvCxnSpPr>
        <p:spPr bwMode="auto">
          <a:xfrm>
            <a:off x="0" y="628620"/>
            <a:ext cx="9144000" cy="0"/>
          </a:xfrm>
          <a:prstGeom prst="line">
            <a:avLst/>
          </a:prstGeom>
          <a:noFill/>
          <a:ln w="38100" cap="flat" cmpd="sng" algn="ctr">
            <a:solidFill>
              <a:srgbClr val="44AAD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255588" y="51470"/>
            <a:ext cx="87089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GB"/>
            </a:defPPr>
            <a:lvl1pPr eaLnBrk="0" hangingPunct="0">
              <a:spcBef>
                <a:spcPct val="0"/>
              </a:spcBef>
              <a:buClrTx/>
              <a:buFontTx/>
              <a:buNone/>
              <a:defRPr sz="2400" b="1" kern="0">
                <a:solidFill>
                  <a:srgbClr val="44AADD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spcBef>
                <a:spcPct val="0"/>
              </a:spcBef>
              <a:defRPr sz="3000" b="1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GB" sz="2000" dirty="0"/>
              <a:t>How to get </a:t>
            </a:r>
            <a:r>
              <a:rPr lang="en-GB" sz="2000" dirty="0" smtClean="0"/>
              <a:t>from Motel One to restaurant OSKAR | dinner on 7 Nov 2019 </a:t>
            </a:r>
            <a:endParaRPr lang="en-GB" sz="2000" dirty="0"/>
          </a:p>
        </p:txBody>
      </p:sp>
      <p:sp>
        <p:nvSpPr>
          <p:cNvPr id="14" name="Ellipse 13"/>
          <p:cNvSpPr/>
          <p:nvPr/>
        </p:nvSpPr>
        <p:spPr>
          <a:xfrm>
            <a:off x="910059" y="4391332"/>
            <a:ext cx="617116" cy="360040"/>
          </a:xfrm>
          <a:prstGeom prst="ellipse">
            <a:avLst/>
          </a:prstGeom>
          <a:ln w="254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endParaRPr lang="de-DE" sz="1000" dirty="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>
            <a:endCxn id="14" idx="6"/>
          </p:cNvCxnSpPr>
          <p:nvPr/>
        </p:nvCxnSpPr>
        <p:spPr bwMode="auto">
          <a:xfrm flipH="1">
            <a:off x="1527175" y="2571750"/>
            <a:ext cx="3836913" cy="199960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5652120" y="2067419"/>
            <a:ext cx="2602805" cy="4370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b="1" dirty="0">
                <a:solidFill>
                  <a:schemeClr val="tx1"/>
                </a:solidFill>
              </a:rPr>
              <a:t>O</a:t>
            </a:r>
            <a:r>
              <a:rPr lang="sv-SE" sz="1400" b="1" dirty="0" smtClean="0">
                <a:solidFill>
                  <a:schemeClr val="tx1"/>
                </a:solidFill>
              </a:rPr>
              <a:t>SKAR | Bar and Restaurant</a:t>
            </a:r>
          </a:p>
          <a:p>
            <a:r>
              <a:rPr lang="sv-SE" sz="1200" dirty="0" smtClean="0">
                <a:solidFill>
                  <a:schemeClr val="tx1"/>
                </a:solidFill>
              </a:rPr>
              <a:t>Harkortstraße </a:t>
            </a:r>
            <a:r>
              <a:rPr lang="sv-SE" sz="1200" dirty="0">
                <a:solidFill>
                  <a:schemeClr val="tx1"/>
                </a:solidFill>
              </a:rPr>
              <a:t>21, 04107 Leipzig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6745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eere Präsentation">
  <a:themeElements>
    <a:clrScheme name="Leere Präsentatio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589C"/>
      </a:accent1>
      <a:accent2>
        <a:srgbClr val="C0C0C0"/>
      </a:accent2>
      <a:accent3>
        <a:srgbClr val="FFFFFF"/>
      </a:accent3>
      <a:accent4>
        <a:srgbClr val="000000"/>
      </a:accent4>
      <a:accent5>
        <a:srgbClr val="AAB4CB"/>
      </a:accent5>
      <a:accent6>
        <a:srgbClr val="AEAEAE"/>
      </a:accent6>
      <a:hlink>
        <a:srgbClr val="00589C"/>
      </a:hlink>
      <a:folHlink>
        <a:srgbClr val="D42D12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Tx/>
          <a:buFont typeface="Wingdings" pitchFamily="2" charset="2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Tx/>
          <a:buFont typeface="Wingdings" pitchFamily="2" charset="2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589C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AAB4CB"/>
        </a:accent5>
        <a:accent6>
          <a:srgbClr val="AEAEAE"/>
        </a:accent6>
        <a:hlink>
          <a:srgbClr val="00589C"/>
        </a:hlink>
        <a:folHlink>
          <a:srgbClr val="D42D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5300_UFZ_praesentation_16_9_white">
  <a:themeElements>
    <a:clrScheme name="Leere Präsentatio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589C"/>
      </a:accent1>
      <a:accent2>
        <a:srgbClr val="C0C0C0"/>
      </a:accent2>
      <a:accent3>
        <a:srgbClr val="FFFFFF"/>
      </a:accent3>
      <a:accent4>
        <a:srgbClr val="000000"/>
      </a:accent4>
      <a:accent5>
        <a:srgbClr val="AAB4CB"/>
      </a:accent5>
      <a:accent6>
        <a:srgbClr val="AEAEAE"/>
      </a:accent6>
      <a:hlink>
        <a:srgbClr val="00589C"/>
      </a:hlink>
      <a:folHlink>
        <a:srgbClr val="D42D12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rtlCol="0" anchor="ctr">
        <a:spAutoFit/>
      </a:bodyPr>
      <a:lstStyle>
        <a:defPPr algn="just">
          <a:defRPr sz="1000" dirty="0" smtClean="0">
            <a:solidFill>
              <a:schemeClr val="tx1"/>
            </a:solidFill>
          </a:defRPr>
        </a:defPPr>
      </a:lstStyle>
    </a:spDef>
    <a:lnDef>
      <a:spPr bwMode="auto">
        <a:noFill/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>
          <a:defRPr sz="20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589C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AAB4CB"/>
        </a:accent5>
        <a:accent6>
          <a:srgbClr val="AEAEAE"/>
        </a:accent6>
        <a:hlink>
          <a:srgbClr val="00589C"/>
        </a:hlink>
        <a:folHlink>
          <a:srgbClr val="D42D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65299_UFZ-praesentation_16to9_weiss_d</Template>
  <TotalTime>0</TotalTime>
  <Words>339</Words>
  <Application>Microsoft Office PowerPoint</Application>
  <PresentationFormat>Bildschirmpräsentation (16:9)</PresentationFormat>
  <Paragraphs>37</Paragraphs>
  <Slides>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Wingdings</vt:lpstr>
      <vt:lpstr>1_Leere Präsentation</vt:lpstr>
      <vt:lpstr>65300_UFZ_praesentation_16_9_white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UFZ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Dr. Frank Messner</dc:title>
  <dc:creator>Andreas Menzel</dc:creator>
  <cp:lastModifiedBy>Viviane Goesch goesch</cp:lastModifiedBy>
  <cp:revision>210</cp:revision>
  <cp:lastPrinted>2019-03-27T14:42:22Z</cp:lastPrinted>
  <dcterms:created xsi:type="dcterms:W3CDTF">2018-10-10T07:23:14Z</dcterms:created>
  <dcterms:modified xsi:type="dcterms:W3CDTF">2019-11-03T23:06:35Z</dcterms:modified>
</cp:coreProperties>
</file>